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5"/>
  </p:notesMasterIdLst>
  <p:handoutMasterIdLst>
    <p:handoutMasterId r:id="rId16"/>
  </p:handoutMasterIdLst>
  <p:sldIdLst>
    <p:sldId id="264" r:id="rId3"/>
    <p:sldId id="276" r:id="rId4"/>
    <p:sldId id="278" r:id="rId5"/>
    <p:sldId id="269" r:id="rId6"/>
    <p:sldId id="270" r:id="rId7"/>
    <p:sldId id="286" r:id="rId8"/>
    <p:sldId id="287" r:id="rId9"/>
    <p:sldId id="279" r:id="rId10"/>
    <p:sldId id="282" r:id="rId11"/>
    <p:sldId id="283" r:id="rId12"/>
    <p:sldId id="284" r:id="rId13"/>
    <p:sldId id="285" r:id="rId14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howGuides="1">
      <p:cViewPr varScale="1">
        <p:scale>
          <a:sx n="64" d="100"/>
          <a:sy n="64" d="100"/>
        </p:scale>
        <p:origin x="84" y="330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148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sl-SI">
                <a:solidFill>
                  <a:schemeClr val="tx2"/>
                </a:solidFill>
              </a:rPr>
              <a:t>19.12.2018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sl-SI" noProof="0" dirty="0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sl-SI" noProof="0" smtClean="0"/>
              <a:pPr/>
              <a:t>19.12.2018</a:t>
            </a:fld>
            <a:endParaRPr lang="sl-SI" noProof="0" dirty="0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noProof="0" dirty="0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dirty="0" smtClean="0"/>
              <a:t>Uredite sloge besedila matrice</a:t>
            </a:r>
          </a:p>
          <a:p>
            <a:pPr lvl="1"/>
            <a:r>
              <a:rPr lang="sl-SI" noProof="0" dirty="0" smtClean="0"/>
              <a:t>Druga raven</a:t>
            </a:r>
          </a:p>
          <a:p>
            <a:pPr lvl="2"/>
            <a:r>
              <a:rPr lang="sl-SI" noProof="0" dirty="0" smtClean="0"/>
              <a:t>Tretja raven</a:t>
            </a:r>
          </a:p>
          <a:p>
            <a:pPr lvl="3"/>
            <a:r>
              <a:rPr lang="sl-SI" noProof="0" dirty="0" smtClean="0"/>
              <a:t>Četrta raven</a:t>
            </a:r>
          </a:p>
          <a:p>
            <a:pPr lvl="4"/>
            <a:r>
              <a:rPr lang="sl-SI" noProof="0" dirty="0" smtClean="0"/>
              <a:t>Peta raven</a:t>
            </a:r>
            <a:endParaRPr lang="sl-SI" noProof="0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sl-SI" noProof="0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noProof="0" smtClean="0"/>
              <a:t>Uredite slog podnaslova matrice</a:t>
            </a:r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sl-SI" noProof="0" smtClean="0"/>
              <a:t>19.12.2018</a:t>
            </a:fld>
            <a:endParaRPr lang="sl-SI" noProof="0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sl-SI" noProof="0" smtClean="0"/>
              <a:t>19.12.2018</a:t>
            </a:fld>
            <a:endParaRPr lang="sl-SI" noProof="0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sl-SI" noProof="0" smtClean="0"/>
              <a:t>19.12.2018</a:t>
            </a:fld>
            <a:endParaRPr lang="sl-SI" noProof="0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noProof="0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sl-SI" noProof="0" smtClean="0"/>
              <a:t>19.12.2018</a:t>
            </a:fld>
            <a:endParaRPr lang="sl-SI" noProof="0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sl-SI" noProof="0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sl-SI" noProof="0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sl-SI" noProof="0" smtClean="0"/>
              <a:t>19.12.2018</a:t>
            </a:fld>
            <a:endParaRPr lang="sl-SI" noProof="0" dirty="0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sl-SI" noProof="0" smtClean="0"/>
              <a:t>19.12.2018</a:t>
            </a:fld>
            <a:endParaRPr lang="sl-SI" noProof="0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sl-SI" noProof="0" smtClean="0"/>
              <a:t>19.12.2018</a:t>
            </a:fld>
            <a:endParaRPr lang="sl-SI" noProof="0" dirty="0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sl-SI" noProof="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sl-SI" noProof="0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sl-SI" noProof="0" smtClean="0"/>
              <a:t>19.12.2018</a:t>
            </a:fld>
            <a:endParaRPr lang="sl-SI" noProof="0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sl-SI" noProof="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sl-SI" noProof="0" smtClean="0"/>
              <a:t>Kliknite ikono, če želite dodati sliko</a:t>
            </a:r>
            <a:endParaRPr lang="sl-SI" noProof="0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sl-SI" noProof="0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sl-SI" noProof="0" smtClean="0"/>
              <a:t>19.12.2018</a:t>
            </a:fld>
            <a:endParaRPr lang="sl-SI" noProof="0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noProof="0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sl-SI" noProof="0" dirty="0"/>
          </a:p>
        </p:txBody>
      </p:sp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sl-SI" noProof="0" dirty="0" smtClean="0"/>
              <a:t>Uredite slog naslova matrice</a:t>
            </a:r>
            <a:endParaRPr lang="sl-SI" noProof="0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sl-SI" noProof="0" dirty="0" smtClean="0"/>
              <a:t>Uredite sloge besedila matrice</a:t>
            </a:r>
          </a:p>
          <a:p>
            <a:pPr lvl="1"/>
            <a:r>
              <a:rPr lang="sl-SI" noProof="0" dirty="0" smtClean="0"/>
              <a:t>Druga raven</a:t>
            </a:r>
          </a:p>
          <a:p>
            <a:pPr lvl="2"/>
            <a:r>
              <a:rPr lang="sl-SI" noProof="0" dirty="0" smtClean="0"/>
              <a:t>Tretja raven</a:t>
            </a:r>
          </a:p>
          <a:p>
            <a:pPr lvl="3"/>
            <a:r>
              <a:rPr lang="sl-SI" noProof="0" dirty="0" smtClean="0"/>
              <a:t>Četrta raven</a:t>
            </a:r>
          </a:p>
          <a:p>
            <a:pPr lvl="4"/>
            <a:r>
              <a:rPr lang="sl-SI" noProof="0" dirty="0" smtClean="0"/>
              <a:t>Peta raven</a:t>
            </a:r>
            <a:endParaRPr lang="sl-SI" noProof="0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2DD204D1-F9BD-4643-8480-6EA41EB484F1}" type="datetimeFigureOut">
              <a:rPr lang="sl-SI" noProof="0" smtClean="0"/>
              <a:pPr/>
              <a:t>19.12.2018</a:t>
            </a:fld>
            <a:endParaRPr lang="sl-SI" noProof="0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sl-SI" noProof="0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ive.etwinning.net/profile/school/70830" TargetMode="External"/><Relationship Id="rId5" Type="http://schemas.openxmlformats.org/officeDocument/2006/relationships/hyperlink" Target="https://live.etwinning.net/profile/school/170140" TargetMode="External"/><Relationship Id="rId4" Type="http://schemas.openxmlformats.org/officeDocument/2006/relationships/hyperlink" Target="https://live.etwinning.net/profile/school/5887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com.duolingo" TargetMode="External"/><Relationship Id="rId2" Type="http://schemas.openxmlformats.org/officeDocument/2006/relationships/hyperlink" Target="https://kahoot.it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interest.com/" TargetMode="External"/><Relationship Id="rId4" Type="http://schemas.openxmlformats.org/officeDocument/2006/relationships/hyperlink" Target="http://www.bluemarblegeo.com/products/global-mapper.php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718149" y="1700808"/>
            <a:ext cx="8136904" cy="2952328"/>
          </a:xfrm>
        </p:spPr>
        <p:txBody>
          <a:bodyPr>
            <a:normAutofit fontScale="90000"/>
          </a:bodyPr>
          <a:lstStyle/>
          <a:p>
            <a:pPr defTabSz="1216152">
              <a:spcBef>
                <a:spcPts val="0"/>
              </a:spcBef>
            </a:pPr>
            <a:r>
              <a:rPr lang="sl-SI" sz="4000" b="0" i="0" baseline="0" dirty="0" smtClean="0">
                <a:solidFill>
                  <a:srgbClr val="374C81"/>
                </a:solidFill>
                <a:latin typeface="Century Gothic"/>
              </a:rPr>
              <a:t/>
            </a:r>
            <a:br>
              <a:rPr lang="sl-SI" sz="4000" b="0" i="0" baseline="0" dirty="0" smtClean="0">
                <a:solidFill>
                  <a:srgbClr val="374C81"/>
                </a:solidFill>
                <a:latin typeface="Century Gothic"/>
              </a:rPr>
            </a:br>
            <a:r>
              <a:rPr lang="sl-SI" sz="4000" dirty="0">
                <a:solidFill>
                  <a:srgbClr val="374C81"/>
                </a:solidFill>
                <a:latin typeface="Century Gothic"/>
              </a:rPr>
              <a:t/>
            </a:r>
            <a:br>
              <a:rPr lang="sl-SI" sz="4000" dirty="0">
                <a:solidFill>
                  <a:srgbClr val="374C81"/>
                </a:solidFill>
                <a:latin typeface="Century Gothic"/>
              </a:rPr>
            </a:br>
            <a:r>
              <a:rPr lang="sl-SI" sz="4000" b="1" i="0" baseline="0" dirty="0" smtClean="0">
                <a:solidFill>
                  <a:schemeClr val="tx2"/>
                </a:solidFill>
                <a:latin typeface="Century Gothic"/>
              </a:rPr>
              <a:t>Uporaba IKT za izboljšanje učenja in motiviranja</a:t>
            </a:r>
            <a:r>
              <a:rPr lang="sl-SI" sz="4000" b="1" i="0" dirty="0" smtClean="0">
                <a:solidFill>
                  <a:schemeClr val="tx2"/>
                </a:solidFill>
                <a:latin typeface="Century Gothic"/>
              </a:rPr>
              <a:t> dijakov</a:t>
            </a:r>
            <a:r>
              <a:rPr lang="sl-SI" sz="4000" b="1" i="0" baseline="0" dirty="0" smtClean="0">
                <a:solidFill>
                  <a:schemeClr val="tx2"/>
                </a:solidFill>
                <a:latin typeface="Century Gothic"/>
              </a:rPr>
              <a:t/>
            </a:r>
            <a:br>
              <a:rPr lang="sl-SI" sz="4000" b="1" i="0" baseline="0" dirty="0" smtClean="0">
                <a:solidFill>
                  <a:schemeClr val="tx2"/>
                </a:solidFill>
                <a:latin typeface="Century Gothic"/>
              </a:rPr>
            </a:br>
            <a:r>
              <a:rPr lang="sl-SI" sz="4000" b="1" dirty="0" err="1" smtClean="0">
                <a:solidFill>
                  <a:schemeClr val="tx2"/>
                </a:solidFill>
                <a:latin typeface="Century Gothic"/>
              </a:rPr>
              <a:t>Izobraževaje</a:t>
            </a:r>
            <a:r>
              <a:rPr lang="sl-SI" sz="4000" b="1" dirty="0" smtClean="0">
                <a:solidFill>
                  <a:schemeClr val="tx2"/>
                </a:solidFill>
                <a:latin typeface="Century Gothic"/>
              </a:rPr>
              <a:t> na Finskem (</a:t>
            </a:r>
            <a:r>
              <a:rPr lang="sl-SI" sz="4000" b="1" dirty="0" err="1" smtClean="0">
                <a:solidFill>
                  <a:schemeClr val="tx2"/>
                </a:solidFill>
                <a:latin typeface="Century Gothic"/>
              </a:rPr>
              <a:t>Oulu</a:t>
            </a:r>
            <a:r>
              <a:rPr lang="sl-SI" sz="4000" b="1" dirty="0" smtClean="0">
                <a:solidFill>
                  <a:schemeClr val="tx2"/>
                </a:solidFill>
                <a:latin typeface="Century Gothic"/>
              </a:rPr>
              <a:t>)</a:t>
            </a:r>
            <a:r>
              <a:rPr lang="sl-SI" sz="4000" b="1" i="0" baseline="0" dirty="0" smtClean="0">
                <a:solidFill>
                  <a:schemeClr val="tx2"/>
                </a:solidFill>
                <a:latin typeface="Century Gothic"/>
              </a:rPr>
              <a:t/>
            </a:r>
            <a:br>
              <a:rPr lang="sl-SI" sz="4000" b="1" i="0" baseline="0" dirty="0" smtClean="0">
                <a:solidFill>
                  <a:schemeClr val="tx2"/>
                </a:solidFill>
                <a:latin typeface="Century Gothic"/>
              </a:rPr>
            </a:br>
            <a:r>
              <a:rPr lang="sl-SI" sz="4000" b="1" i="0" baseline="0" dirty="0" smtClean="0">
                <a:solidFill>
                  <a:schemeClr val="tx2"/>
                </a:solidFill>
                <a:latin typeface="Century Gothic"/>
              </a:rPr>
              <a:t>18. – 24. 11. 2018</a:t>
            </a:r>
            <a:endParaRPr lang="sl-SI" sz="4000" b="1" i="0" baseline="0" dirty="0">
              <a:solidFill>
                <a:schemeClr val="tx2"/>
              </a:solidFill>
              <a:latin typeface="Century Gothic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718149" y="4927600"/>
            <a:ext cx="7962808" cy="1244600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federation of education in </a:t>
            </a:r>
            <a:r>
              <a:rPr lang="en-US" dirty="0" err="1"/>
              <a:t>Jokilaaksot</a:t>
            </a:r>
            <a:r>
              <a:rPr lang="en-US" dirty="0"/>
              <a:t> (vocational </a:t>
            </a:r>
            <a:r>
              <a:rPr lang="en-US" dirty="0" smtClean="0"/>
              <a:t>education</a:t>
            </a:r>
            <a:r>
              <a:rPr lang="sl-SI" dirty="0" smtClean="0">
                <a:solidFill>
                  <a:srgbClr val="374C81"/>
                </a:solidFill>
              </a:rPr>
              <a:t>) - JEDU</a:t>
            </a:r>
            <a:endParaRPr lang="sl-SI" sz="2800" b="0" i="0" dirty="0">
              <a:solidFill>
                <a:srgbClr val="374C8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824" y="332656"/>
            <a:ext cx="1800200" cy="18002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718149" y="332656"/>
            <a:ext cx="248337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l-SI" dirty="0" smtClean="0"/>
              <a:t>Patricija </a:t>
            </a:r>
            <a:r>
              <a:rPr lang="sl-SI" dirty="0" err="1" smtClean="0"/>
              <a:t>Veldin</a:t>
            </a:r>
            <a:endParaRPr lang="sl-SI" dirty="0" smtClean="0"/>
          </a:p>
          <a:p>
            <a:pPr>
              <a:lnSpc>
                <a:spcPct val="95000"/>
              </a:lnSpc>
            </a:pPr>
            <a:r>
              <a:rPr lang="sl-SI" dirty="0" smtClean="0"/>
              <a:t>Gimnazija Kranj</a:t>
            </a:r>
          </a:p>
          <a:p>
            <a:pPr>
              <a:lnSpc>
                <a:spcPct val="95000"/>
              </a:lnSpc>
            </a:pPr>
            <a:r>
              <a:rPr lang="sl-SI" dirty="0" smtClean="0"/>
              <a:t>Koroška c. 13</a:t>
            </a:r>
          </a:p>
          <a:p>
            <a:pPr>
              <a:lnSpc>
                <a:spcPct val="95000"/>
              </a:lnSpc>
            </a:pPr>
            <a:r>
              <a:rPr lang="sl-SI" dirty="0" smtClean="0"/>
              <a:t>4000 Kranj</a:t>
            </a:r>
          </a:p>
          <a:p>
            <a:pPr>
              <a:lnSpc>
                <a:spcPct val="95000"/>
              </a:lnSpc>
            </a:pPr>
            <a:r>
              <a:rPr lang="sl-SI" dirty="0" smtClean="0"/>
              <a:t>11. 12. 2018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17309" y="332656"/>
            <a:ext cx="10157354" cy="5839544"/>
          </a:xfrm>
        </p:spPr>
        <p:txBody>
          <a:bodyPr/>
          <a:lstStyle/>
          <a:p>
            <a:r>
              <a:rPr lang="sl-SI" dirty="0"/>
              <a:t>Kandidat, katerega materni jezik ni finščina, švedščina ali </a:t>
            </a:r>
            <a:r>
              <a:rPr lang="sl-SI" dirty="0" smtClean="0"/>
              <a:t>laponski jezik, </a:t>
            </a:r>
            <a:r>
              <a:rPr lang="sl-SI" dirty="0"/>
              <a:t>ali </a:t>
            </a:r>
            <a:r>
              <a:rPr lang="sl-SI" dirty="0" smtClean="0"/>
              <a:t>uporablja </a:t>
            </a:r>
            <a:r>
              <a:rPr lang="sl-SI" dirty="0"/>
              <a:t>znakovni jezik kot prvi jezik, </a:t>
            </a:r>
            <a:r>
              <a:rPr lang="sl-SI" dirty="0" smtClean="0"/>
              <a:t>nadomesti </a:t>
            </a:r>
            <a:r>
              <a:rPr lang="sl-SI" dirty="0"/>
              <a:t>test </a:t>
            </a:r>
            <a:r>
              <a:rPr lang="sl-SI" dirty="0" smtClean="0"/>
              <a:t>iz maternega </a:t>
            </a:r>
            <a:r>
              <a:rPr lang="sl-SI" dirty="0"/>
              <a:t>jezika s </a:t>
            </a:r>
            <a:r>
              <a:rPr lang="sl-SI" dirty="0" smtClean="0"/>
              <a:t>testom iz drugega uradnega </a:t>
            </a:r>
            <a:r>
              <a:rPr lang="sl-SI" dirty="0"/>
              <a:t>jezika. Test </a:t>
            </a:r>
            <a:r>
              <a:rPr lang="sl-SI" dirty="0" smtClean="0"/>
              <a:t>vsebuje naloge, ki preverjajo bralno razumevanje in pisno sporočanje.</a:t>
            </a:r>
          </a:p>
          <a:p>
            <a:r>
              <a:rPr lang="sl-SI" dirty="0" smtClean="0"/>
              <a:t>Izbor tujih jezikov za maturo je: angleščina, francoščina, nemščina, španščina, italijanščina, portugalščina, latinščina, laponski jezik.</a:t>
            </a:r>
          </a:p>
          <a:p>
            <a:r>
              <a:rPr lang="sl-SI" dirty="0" smtClean="0"/>
              <a:t>Prva </a:t>
            </a:r>
            <a:r>
              <a:rPr lang="sl-SI" b="1" dirty="0" smtClean="0"/>
              <a:t>digitalizacija mature </a:t>
            </a:r>
            <a:r>
              <a:rPr lang="sl-SI" dirty="0" smtClean="0"/>
              <a:t>je bila za jesenski rok mature 2016. Predmeti, ki so imeli digitalizirane </a:t>
            </a:r>
            <a:r>
              <a:rPr lang="sl-SI" dirty="0"/>
              <a:t>teste</a:t>
            </a:r>
            <a:r>
              <a:rPr lang="sl-SI" dirty="0" smtClean="0"/>
              <a:t>, so bili nemški jezik, geografija in filozofija. </a:t>
            </a:r>
          </a:p>
          <a:p>
            <a:r>
              <a:rPr lang="sl-SI" dirty="0" smtClean="0"/>
              <a:t>Spomladanski rok mature 2019 bo popolnoma digitaliziran, matematika pa je zadnji predmet, ki se je v zadnjem šolskem letu pisal na papir.</a:t>
            </a:r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933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17309" y="476672"/>
            <a:ext cx="10157354" cy="5695528"/>
          </a:xfrm>
        </p:spPr>
        <p:txBody>
          <a:bodyPr/>
          <a:lstStyle/>
          <a:p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Matura se piše s pomočjo prenosnih računalnikov. Kandidati lahko sami prinesejo svoj prenosni računalnik (princip BYOD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) ali </a:t>
            </a:r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si jih izposodijo v šoli. </a:t>
            </a:r>
          </a:p>
          <a:p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Uporablja se več 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različnih modelov prenosnih </a:t>
            </a:r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računalnikov, na vseh pa so uporabili operacijski sistem Linux, ki so ga dobili na USB ključih. </a:t>
            </a:r>
          </a:p>
          <a:p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Operacijski sistem je prilagojen in kandidati 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ne morejo dostopati do svojih </a:t>
            </a:r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datotek 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in programov, temveč samo </a:t>
            </a:r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do aplikacij 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gradiv, 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ki so </a:t>
            </a:r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bili vnaprej 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nameščeni v operacijskem sistemu. </a:t>
            </a:r>
            <a:endParaRPr lang="sl-SI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Računalniki kandidatov so povezani s strežnikom preko lokalnega omrežja, ki </a:t>
            </a: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 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povezano z internetom</a:t>
            </a: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Kandidati dobijo </a:t>
            </a: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naloge 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gradiva 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prek brskalnika, ki se povezuje s </a:t>
            </a: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sistemom za maturo, ta pa 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 povezan s krajevnim strežnikom.</a:t>
            </a: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17309" y="332656"/>
            <a:ext cx="10157354" cy="5839544"/>
          </a:xfrm>
        </p:spPr>
        <p:txBody>
          <a:bodyPr/>
          <a:lstStyle/>
          <a:p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Odgovori 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datoteke kandidatov se samodejno </a:t>
            </a: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kopirajo </a:t>
            </a:r>
            <a:r>
              <a:rPr lang="sl-SI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lokalnem strežniku</a:t>
            </a:r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Odgovore 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kandidatov </a:t>
            </a:r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se pošlje 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finski državni izpitni center. Odgovore se shrani na USB ključe in dostavi na izpitni center, kjer so ocenjeni.</a:t>
            </a:r>
          </a:p>
          <a:p>
            <a:r>
              <a:rPr lang="sl-SI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Finskem so že leta 2010 sprejeli 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Nacionalni načrt </a:t>
            </a:r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za Izobraževalno uporabo 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informacijske in komunikacijske </a:t>
            </a:r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tehnologije.</a:t>
            </a:r>
          </a:p>
          <a:p>
            <a:endParaRPr lang="sl-SI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4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1216152">
              <a:lnSpc>
                <a:spcPct val="85000"/>
              </a:lnSpc>
              <a:spcBef>
                <a:spcPts val="0"/>
              </a:spcBef>
              <a:buNone/>
            </a:pPr>
            <a:r>
              <a:rPr lang="sl-SI" sz="4400" b="0" i="0" baseline="0" dirty="0" smtClean="0">
                <a:solidFill>
                  <a:srgbClr val="374C81"/>
                </a:solidFill>
                <a:latin typeface="Century Gothic"/>
                <a:ea typeface="+mj-ea"/>
                <a:cs typeface="+mj-cs"/>
              </a:rPr>
              <a:t>Zakaj na Finsko?</a:t>
            </a:r>
            <a:endParaRPr lang="sl-SI" sz="4400" b="0" i="0" baseline="0" dirty="0">
              <a:solidFill>
                <a:srgbClr val="374C81"/>
              </a:solidFill>
              <a:latin typeface="Century Gothic"/>
              <a:ea typeface="+mj-ea"/>
              <a:cs typeface="+mj-cs"/>
            </a:endParaRPr>
          </a:p>
        </p:txBody>
      </p:sp>
      <p:sp>
        <p:nvSpPr>
          <p:cNvPr id="14" name="Ograda vsebine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1216152">
              <a:buClr>
                <a:srgbClr val="374C81"/>
              </a:buClr>
            </a:pPr>
            <a:r>
              <a:rPr lang="sl-SI" sz="3200" b="0" i="0" dirty="0" smtClean="0">
                <a:solidFill>
                  <a:srgbClr val="374C81"/>
                </a:solidFill>
                <a:latin typeface="Century Gothic"/>
              </a:rPr>
              <a:t>Odlični rezultati </a:t>
            </a:r>
            <a:r>
              <a:rPr lang="sl-SI" sz="3200" b="0" i="0" dirty="0" smtClean="0">
                <a:solidFill>
                  <a:srgbClr val="374C81"/>
                </a:solidFill>
                <a:latin typeface="Century Gothic"/>
              </a:rPr>
              <a:t>PISA </a:t>
            </a:r>
            <a:r>
              <a:rPr lang="sl-SI" sz="3200" b="0" i="0" dirty="0" smtClean="0">
                <a:solidFill>
                  <a:srgbClr val="374C81"/>
                </a:solidFill>
                <a:latin typeface="Century Gothic"/>
              </a:rPr>
              <a:t>leta 2015: preverjanje </a:t>
            </a:r>
            <a:r>
              <a:rPr lang="sl-SI" sz="3200" dirty="0"/>
              <a:t>bralne pismenosti, matematike, znanstvenih predmetov in reševanja problemsko zasnovanih nalog</a:t>
            </a:r>
          </a:p>
          <a:p>
            <a:pPr algn="l" defTabSz="1216152">
              <a:lnSpc>
                <a:spcPct val="95000"/>
              </a:lnSpc>
              <a:spcBef>
                <a:spcPts val="1866"/>
              </a:spcBef>
              <a:buClr>
                <a:srgbClr val="374C81"/>
              </a:buClr>
              <a:buSzPct val="100000"/>
            </a:pPr>
            <a:r>
              <a:rPr lang="sl-SI" sz="3200" b="0" i="0" dirty="0" smtClean="0">
                <a:solidFill>
                  <a:srgbClr val="374C81"/>
                </a:solidFill>
                <a:latin typeface="Century Gothic"/>
              </a:rPr>
              <a:t> Digitalizacija mature, ki se je pričela z jesenskim rokom 2016, popolnoma pa bo matura digitalizirana s spomladanskim rokom 2019.</a:t>
            </a:r>
          </a:p>
          <a:p>
            <a:pPr algn="l" defTabSz="1216152">
              <a:lnSpc>
                <a:spcPct val="95000"/>
              </a:lnSpc>
              <a:spcBef>
                <a:spcPts val="1866"/>
              </a:spcBef>
              <a:buClr>
                <a:srgbClr val="374C81"/>
              </a:buClr>
              <a:buSzPct val="100000"/>
            </a:pPr>
            <a:r>
              <a:rPr lang="sl-SI" sz="3200" dirty="0" smtClean="0">
                <a:solidFill>
                  <a:srgbClr val="374C81"/>
                </a:solidFill>
                <a:latin typeface="Century Gothic"/>
              </a:rPr>
              <a:t>Uvajanje IKT v pouk in novi pristopi k učenju.</a:t>
            </a:r>
            <a:endParaRPr lang="sl-SI" sz="3200" b="0" i="0" dirty="0">
              <a:solidFill>
                <a:srgbClr val="374C81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95832" y="116086"/>
            <a:ext cx="10157354" cy="720626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l" defTabSz="1216152">
              <a:lnSpc>
                <a:spcPct val="85000"/>
              </a:lnSpc>
              <a:spcBef>
                <a:spcPts val="0"/>
              </a:spcBef>
              <a:buNone/>
            </a:pPr>
            <a:r>
              <a:rPr lang="sl-SI" sz="3200" b="0" i="0" baseline="0" dirty="0" smtClean="0">
                <a:solidFill>
                  <a:schemeClr val="tx2"/>
                </a:solidFill>
                <a:latin typeface="Century Gothic"/>
                <a:ea typeface="+mj-ea"/>
                <a:cs typeface="+mj-cs"/>
              </a:rPr>
              <a:t>Predstavitev udeležencev na izobraževanju</a:t>
            </a:r>
            <a:endParaRPr lang="sl-SI" sz="3200" b="0" i="0" baseline="0" dirty="0">
              <a:solidFill>
                <a:schemeClr val="tx2"/>
              </a:solidFill>
              <a:latin typeface="Century Gothic"/>
              <a:ea typeface="+mj-ea"/>
              <a:cs typeface="+mj-cs"/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3048000" y="3013502"/>
            <a:ext cx="6092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sp>
        <p:nvSpPr>
          <p:cNvPr id="10" name="AutoShape 4" descr="Displaying f154390117125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4" name="Picture 10" descr="https://lh4.googleusercontent.com/Hp4ekWY_Zaw8zEpeaSTAp2PSMX7m8wUuLkgfEdBr4XpT_uGytzkv6LZMdhtgf_PpMfDdr9wtnSwLXdc14fyayhBCzNmxzHEcrOstXh8DR4MyOLVIUYTsu_-CDE0KUm1pBDWthil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459" y="1193554"/>
            <a:ext cx="3941391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6.googleusercontent.com/Akg7jmEVCGW2O9q8wB8aj-OWt4FOGJ4FgGqqwvfBc2dOXdMgL4jaR9EQkaRRqw_59poBhxCzXhEea-h4TnIbvkFLAPl6qNOgBJ5BOCp5O99494hzTtWZk_YxbFd1cCApdxCRp6fO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7" y="1193554"/>
            <a:ext cx="3554189" cy="474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ljeZBesedilom 13"/>
          <p:cNvSpPr txBox="1"/>
          <p:nvPr/>
        </p:nvSpPr>
        <p:spPr>
          <a:xfrm>
            <a:off x="4150196" y="1196752"/>
            <a:ext cx="3600401" cy="38933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l-SI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udeležencev z nemških šol:</a:t>
            </a:r>
          </a:p>
          <a:p>
            <a:pPr marL="342900" indent="-342900">
              <a:lnSpc>
                <a:spcPct val="95000"/>
              </a:lnSpc>
              <a:buFontTx/>
              <a:buChar char="-"/>
            </a:pPr>
            <a:r>
              <a:rPr lang="de-DE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 </a:t>
            </a: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Die Flensburger Wirtschaftsschule , </a:t>
            </a:r>
            <a:r>
              <a:rPr lang="de-DE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Flensburg</a:t>
            </a:r>
            <a:endParaRPr lang="sl-SI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5000"/>
              </a:lnSpc>
              <a:buFontTx/>
              <a:buChar char="-"/>
            </a:pPr>
            <a:r>
              <a:rPr lang="sl-SI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Berufsbildungszentrum</a:t>
            </a:r>
            <a:r>
              <a:rPr lang="sl-SI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sl-SI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Rendsburg-Eckernförde</a:t>
            </a:r>
            <a:r>
              <a:rPr lang="sl-SI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, </a:t>
            </a:r>
            <a:r>
              <a:rPr lang="sl-SI" sz="2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Rendsburg</a:t>
            </a:r>
            <a:endParaRPr lang="sl-SI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5000"/>
              </a:lnSpc>
              <a:buFontTx/>
              <a:buChar char="-"/>
            </a:pPr>
            <a:r>
              <a:rPr lang="sl-SI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Theodor-Litt-Schule</a:t>
            </a:r>
            <a:r>
              <a:rPr lang="sl-SI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, </a:t>
            </a:r>
            <a:r>
              <a:rPr lang="sl-SI" sz="2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Neumünster</a:t>
            </a:r>
            <a:endParaRPr lang="sl-SI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5000"/>
              </a:lnSpc>
              <a:buFontTx/>
              <a:buChar char="-"/>
            </a:pPr>
            <a:r>
              <a:rPr lang="de-DE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Berufliche Schulen des Kreises Ostholstein in </a:t>
            </a:r>
            <a:r>
              <a:rPr lang="de-DE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Eutin</a:t>
            </a:r>
            <a:endParaRPr lang="sl-SI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322433" y="6098213"/>
            <a:ext cx="8073044" cy="3847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l-SI" sz="2000" dirty="0" smtClean="0">
                <a:solidFill>
                  <a:schemeClr val="tx2"/>
                </a:solidFill>
              </a:rPr>
              <a:t>Sliki 1 in 2: Predstavitev udeležencev in programa izobraževanja</a:t>
            </a:r>
            <a:endParaRPr lang="sl-SI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549795" y="260648"/>
            <a:ext cx="104515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solidFill>
                  <a:srgbClr val="222222"/>
                </a:solidFill>
                <a:latin typeface="Arial" panose="020B0604020202020204" pitchFamily="34" charset="0"/>
              </a:rPr>
              <a:t>Na Finskem </a:t>
            </a:r>
            <a:r>
              <a:rPr lang="sl-SI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se v programe na </a:t>
            </a:r>
            <a:r>
              <a:rPr lang="sl-SI" sz="2000" dirty="0">
                <a:solidFill>
                  <a:srgbClr val="222222"/>
                </a:solidFill>
                <a:latin typeface="Arial" panose="020B0604020202020204" pitchFamily="34" charset="0"/>
              </a:rPr>
              <a:t>poklicnih šolah </a:t>
            </a:r>
            <a:r>
              <a:rPr lang="sl-SI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vključujejo tako mladi kot odrasli, saj je vključevanje </a:t>
            </a:r>
            <a:r>
              <a:rPr lang="sl-SI" sz="2000" dirty="0">
                <a:solidFill>
                  <a:srgbClr val="222222"/>
                </a:solidFill>
                <a:latin typeface="Arial" panose="020B0604020202020204" pitchFamily="34" charset="0"/>
              </a:rPr>
              <a:t>v </a:t>
            </a:r>
            <a:r>
              <a:rPr lang="sl-SI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izobraževanje omogočeno kadarkoli, kajti družba in država spodbujajta vseživljenjsko učenje. Učitelji </a:t>
            </a:r>
            <a:r>
              <a:rPr lang="sl-SI" sz="2000" dirty="0">
                <a:solidFill>
                  <a:srgbClr val="222222"/>
                </a:solidFill>
                <a:latin typeface="Arial" panose="020B0604020202020204" pitchFamily="34" charset="0"/>
              </a:rPr>
              <a:t>imajo 23 do 30 ur pouka, a veliko dela z individualnim </a:t>
            </a:r>
            <a:r>
              <a:rPr lang="sl-SI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delom oz. načrtovanjem individualnega učnega načrta.</a:t>
            </a:r>
            <a:endParaRPr lang="sl-SI" sz="2000" dirty="0"/>
          </a:p>
        </p:txBody>
      </p:sp>
      <p:pic>
        <p:nvPicPr>
          <p:cNvPr id="2050" name="Picture 2" descr="https://lh4.googleusercontent.com/gG6uUpgjCPEhVZ2qLNqRdijDWYZPl1b27okeWeUamXTJmVsTEs1BNJhWB6tHK0GIoR32xFoGvPz8LWpfG94FDyTQTaIWzZldDTQkHu2yWPWyeKuzN4sb1M658F3YB6E3Ljf3dfj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68" y="1596297"/>
            <a:ext cx="5915025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TxpP-C1cQ796OdTo8p4gybHTaz1KaZ3z29JvCZrYKUyevtujRwh-__ASK9UV94PN3p7bv_fgZXLdWHTzNZSt4M4npLnw2I74LKFchbwDns315sKPPzI6C-Nga9Q-9-ynnzq-Hcs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4" y="1584087"/>
            <a:ext cx="3749372" cy="50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4798268" y="6165304"/>
            <a:ext cx="7106433" cy="6186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l-SI" sz="1800" dirty="0" smtClean="0">
                <a:solidFill>
                  <a:schemeClr val="tx2"/>
                </a:solidFill>
              </a:rPr>
              <a:t>Slika 3: Informativni teden v </a:t>
            </a:r>
            <a:r>
              <a:rPr lang="sl-SI" sz="1800" dirty="0" err="1" smtClean="0">
                <a:solidFill>
                  <a:schemeClr val="tx2"/>
                </a:solidFill>
              </a:rPr>
              <a:t>Oulainen</a:t>
            </a:r>
            <a:r>
              <a:rPr lang="sl-SI" sz="1800" dirty="0" smtClean="0">
                <a:solidFill>
                  <a:schemeClr val="tx2"/>
                </a:solidFill>
              </a:rPr>
              <a:t>-u</a:t>
            </a:r>
          </a:p>
          <a:p>
            <a:pPr>
              <a:lnSpc>
                <a:spcPct val="95000"/>
              </a:lnSpc>
            </a:pPr>
            <a:r>
              <a:rPr lang="sl-SI" sz="1800" dirty="0" smtClean="0">
                <a:solidFill>
                  <a:schemeClr val="tx2"/>
                </a:solidFill>
              </a:rPr>
              <a:t>Slika 4: Informacije o izobraževalnem centru poklicnih šol JEDU</a:t>
            </a:r>
            <a:endParaRPr lang="sl-SI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981844" y="6021288"/>
            <a:ext cx="7201010" cy="3847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l-SI" sz="2000" dirty="0" smtClean="0">
                <a:solidFill>
                  <a:schemeClr val="tx2"/>
                </a:solidFill>
              </a:rPr>
              <a:t>Sliki 5 in 6: </a:t>
            </a:r>
            <a:r>
              <a:rPr lang="sl-SI" sz="2000" dirty="0" err="1" smtClean="0">
                <a:solidFill>
                  <a:schemeClr val="tx2"/>
                </a:solidFill>
              </a:rPr>
              <a:t>Etwinning</a:t>
            </a:r>
            <a:r>
              <a:rPr lang="sl-SI" sz="2000" dirty="0" smtClean="0">
                <a:solidFill>
                  <a:schemeClr val="tx2"/>
                </a:solidFill>
              </a:rPr>
              <a:t> delavnica za udeležence seminarja </a:t>
            </a:r>
            <a:endParaRPr lang="sl-SI" sz="2000" dirty="0">
              <a:solidFill>
                <a:schemeClr val="tx2"/>
              </a:solidFill>
            </a:endParaRPr>
          </a:p>
        </p:txBody>
      </p:sp>
      <p:pic>
        <p:nvPicPr>
          <p:cNvPr id="3074" name="Picture 2" descr="https://lh5.googleusercontent.com/LxvypPDHGu3xlG7Z2p5ZmKfSVXtD5mPC7tONi_z-1wSevgfsAath3ijURMlnw2S-tLiIfT8sgIVCEN9Jjr3_Bibomq4XV8hsR66IMi6RzkUbt5hZdu1YCBxs3PvFYvt7kyriNxb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0" y="1052735"/>
            <a:ext cx="5915025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4.googleusercontent.com/YdkGr3tV7oTVYnfQdvG4jC_d9Qxv270NpaREFAs2ij4fDrZct_XurRL2rZODd9uDCRW6vSl1bY-U0tzg1-9xmDITbQqmomBo_06s_07sS1gjR56IXNqkVMdcRIZ78ARB9p14qvN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60" y="1065344"/>
            <a:ext cx="5339269" cy="400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9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87" y="260648"/>
            <a:ext cx="11142676" cy="6264696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1269876" y="6237312"/>
            <a:ext cx="3589444" cy="3847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l-SI" sz="2000" dirty="0" smtClean="0">
                <a:solidFill>
                  <a:schemeClr val="tx2"/>
                </a:solidFill>
              </a:rPr>
              <a:t>Slika 7: </a:t>
            </a:r>
            <a:r>
              <a:rPr lang="sl-SI" sz="2000" dirty="0" err="1" smtClean="0">
                <a:solidFill>
                  <a:schemeClr val="tx2"/>
                </a:solidFill>
              </a:rPr>
              <a:t>Etwinning</a:t>
            </a:r>
            <a:r>
              <a:rPr lang="sl-SI" sz="2000" dirty="0" smtClean="0">
                <a:solidFill>
                  <a:schemeClr val="tx2"/>
                </a:solidFill>
              </a:rPr>
              <a:t> delavnica</a:t>
            </a:r>
            <a:endParaRPr lang="sl-SI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4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43" y="389697"/>
            <a:ext cx="10942686" cy="6152257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1701924" y="6172200"/>
            <a:ext cx="3589444" cy="3847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sl-SI" sz="2000" dirty="0" smtClean="0">
                <a:solidFill>
                  <a:schemeClr val="tx2"/>
                </a:solidFill>
              </a:rPr>
              <a:t>Slika 8: </a:t>
            </a:r>
            <a:r>
              <a:rPr lang="sl-SI" sz="2000" dirty="0" err="1" smtClean="0">
                <a:solidFill>
                  <a:schemeClr val="tx2"/>
                </a:solidFill>
              </a:rPr>
              <a:t>Etwinning</a:t>
            </a:r>
            <a:r>
              <a:rPr lang="sl-SI" sz="2000" dirty="0" smtClean="0">
                <a:solidFill>
                  <a:schemeClr val="tx2"/>
                </a:solidFill>
              </a:rPr>
              <a:t> delavnica</a:t>
            </a:r>
            <a:endParaRPr lang="sl-SI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97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Uporaba aplikacij pri pouku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sl-SI" dirty="0" err="1" smtClean="0">
                <a:solidFill>
                  <a:schemeClr val="tx2"/>
                </a:solidFill>
              </a:rPr>
              <a:t>Kahoot</a:t>
            </a:r>
            <a:r>
              <a:rPr lang="sl-SI" dirty="0" smtClean="0">
                <a:solidFill>
                  <a:schemeClr val="tx2"/>
                </a:solidFill>
              </a:rPr>
              <a:t> </a:t>
            </a:r>
            <a:r>
              <a:rPr lang="sl-SI" u="sng" dirty="0">
                <a:solidFill>
                  <a:schemeClr val="tx2"/>
                </a:solidFill>
                <a:hlinkClick r:id="rId2"/>
              </a:rPr>
              <a:t>https://kahoot.it</a:t>
            </a:r>
            <a:r>
              <a:rPr lang="sl-SI" u="sng" dirty="0" smtClean="0">
                <a:solidFill>
                  <a:schemeClr val="tx2"/>
                </a:solidFill>
                <a:hlinkClick r:id="rId2"/>
              </a:rPr>
              <a:t>/</a:t>
            </a:r>
            <a:r>
              <a:rPr lang="sl-SI" u="sng" dirty="0" smtClean="0">
                <a:solidFill>
                  <a:schemeClr val="tx2"/>
                </a:solidFill>
              </a:rPr>
              <a:t> - za uvodno motivacijo ali preverjanje znanja</a:t>
            </a:r>
            <a:endParaRPr lang="sl-SI" dirty="0">
              <a:solidFill>
                <a:schemeClr val="tx2"/>
              </a:solidFill>
            </a:endParaRPr>
          </a:p>
          <a:p>
            <a:r>
              <a:rPr lang="sl-SI" dirty="0" err="1">
                <a:solidFill>
                  <a:schemeClr val="tx2"/>
                </a:solidFill>
              </a:rPr>
              <a:t>Duolingo</a:t>
            </a:r>
            <a:r>
              <a:rPr lang="sl-SI" dirty="0">
                <a:solidFill>
                  <a:schemeClr val="tx2"/>
                </a:solidFill>
              </a:rPr>
              <a:t> </a:t>
            </a:r>
            <a:r>
              <a:rPr lang="sl-SI" u="sng" dirty="0">
                <a:solidFill>
                  <a:schemeClr val="tx2"/>
                </a:solidFill>
                <a:hlinkClick r:id="rId3"/>
              </a:rPr>
              <a:t>https://play.google.com/store/apps/details?id=com.duolingo</a:t>
            </a:r>
            <a:r>
              <a:rPr lang="sl-SI" dirty="0">
                <a:solidFill>
                  <a:schemeClr val="tx2"/>
                </a:solidFill>
              </a:rPr>
              <a:t> </a:t>
            </a:r>
            <a:r>
              <a:rPr lang="sl-SI" dirty="0" smtClean="0">
                <a:solidFill>
                  <a:schemeClr val="tx2"/>
                </a:solidFill>
              </a:rPr>
              <a:t>– pri pouku tujih jezikov</a:t>
            </a:r>
            <a:endParaRPr lang="sl-SI" dirty="0">
              <a:solidFill>
                <a:schemeClr val="tx2"/>
              </a:solidFill>
            </a:endParaRPr>
          </a:p>
          <a:p>
            <a:r>
              <a:rPr lang="sl-SI" dirty="0">
                <a:solidFill>
                  <a:schemeClr val="tx2"/>
                </a:solidFill>
              </a:rPr>
              <a:t>Global </a:t>
            </a:r>
            <a:r>
              <a:rPr lang="sl-SI" dirty="0" err="1">
                <a:solidFill>
                  <a:schemeClr val="tx2"/>
                </a:solidFill>
              </a:rPr>
              <a:t>Mapper</a:t>
            </a:r>
            <a:r>
              <a:rPr lang="sl-SI" dirty="0">
                <a:solidFill>
                  <a:schemeClr val="tx2"/>
                </a:solidFill>
              </a:rPr>
              <a:t> </a:t>
            </a:r>
            <a:r>
              <a:rPr lang="sl-SI" u="sng" dirty="0">
                <a:solidFill>
                  <a:schemeClr val="tx2"/>
                </a:solidFill>
                <a:hlinkClick r:id="rId4"/>
              </a:rPr>
              <a:t>http://</a:t>
            </a:r>
            <a:r>
              <a:rPr lang="sl-SI" u="sng" dirty="0" smtClean="0">
                <a:solidFill>
                  <a:schemeClr val="tx2"/>
                </a:solidFill>
                <a:hlinkClick r:id="rId4"/>
              </a:rPr>
              <a:t>www.bluemarblegeo.com/products/global-mapper.php</a:t>
            </a:r>
            <a:r>
              <a:rPr lang="sl-SI" dirty="0" smtClean="0">
                <a:solidFill>
                  <a:schemeClr val="tx2"/>
                </a:solidFill>
              </a:rPr>
              <a:t> -pri pouku geografije</a:t>
            </a:r>
            <a:endParaRPr lang="sl-SI" dirty="0">
              <a:solidFill>
                <a:schemeClr val="tx2"/>
              </a:solidFill>
            </a:endParaRPr>
          </a:p>
          <a:p>
            <a:r>
              <a:rPr lang="sl-SI" dirty="0" err="1">
                <a:solidFill>
                  <a:schemeClr val="tx2"/>
                </a:solidFill>
              </a:rPr>
              <a:t>Pinterest</a:t>
            </a:r>
            <a:r>
              <a:rPr lang="sl-SI" dirty="0">
                <a:solidFill>
                  <a:schemeClr val="tx2"/>
                </a:solidFill>
              </a:rPr>
              <a:t> </a:t>
            </a:r>
            <a:r>
              <a:rPr lang="sl-SI" u="sng" dirty="0">
                <a:solidFill>
                  <a:schemeClr val="tx2"/>
                </a:solidFill>
                <a:hlinkClick r:id="rId5"/>
              </a:rPr>
              <a:t>https://www.pinterest.com/</a:t>
            </a:r>
            <a:r>
              <a:rPr lang="sl-SI" dirty="0">
                <a:solidFill>
                  <a:schemeClr val="tx2"/>
                </a:solidFill>
              </a:rPr>
              <a:t> </a:t>
            </a:r>
            <a:r>
              <a:rPr lang="sl-SI" dirty="0" smtClean="0">
                <a:solidFill>
                  <a:schemeClr val="tx2"/>
                </a:solidFill>
              </a:rPr>
              <a:t>- za uvodno motivacijo, delo v parih ali skupinah, dijaki lahko pripenjajo </a:t>
            </a:r>
            <a:r>
              <a:rPr lang="sl-SI" dirty="0">
                <a:solidFill>
                  <a:schemeClr val="tx2"/>
                </a:solidFill>
              </a:rPr>
              <a:t>slike ali </a:t>
            </a:r>
            <a:r>
              <a:rPr lang="sl-SI" dirty="0" smtClean="0">
                <a:solidFill>
                  <a:schemeClr val="tx2"/>
                </a:solidFill>
              </a:rPr>
              <a:t>različne video gradiva</a:t>
            </a:r>
            <a:endParaRPr lang="sl-SI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6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Digitalizacija mature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Na Finskem se izobraževanje na gimnazijskem programu zaključi z maturo, ki je sestavljena iz 5 predmetov: materni jezik</a:t>
            </a:r>
            <a:r>
              <a:rPr lang="sl-SI" dirty="0"/>
              <a:t>;</a:t>
            </a:r>
            <a:r>
              <a:rPr lang="sl-SI" dirty="0" smtClean="0"/>
              <a:t> drugi uradni jezik na Finskem (švedščina ali finščina); tuj jezik; matematika; izbirni družboslovni ali naravoslovni predmet.</a:t>
            </a:r>
          </a:p>
          <a:p>
            <a:r>
              <a:rPr lang="sl-SI" dirty="0" smtClean="0"/>
              <a:t>Vsi kandidati pišejo test iz maternega jezika (finščina, švedščina in laponski jezik). Test v finskem in švedskem jeziku je v dveh delih, delo z besedilom in esej. Pri preverjanju dela z besedilom ocenjujejo kandidatovo sposobnost </a:t>
            </a:r>
            <a:r>
              <a:rPr lang="sl-SI" dirty="0"/>
              <a:t>analitičnega mišljenja in jezikovno </a:t>
            </a:r>
            <a:r>
              <a:rPr lang="sl-SI" dirty="0" smtClean="0"/>
              <a:t>izražanje.</a:t>
            </a:r>
          </a:p>
          <a:p>
            <a:r>
              <a:rPr lang="sl-SI" dirty="0" smtClean="0"/>
              <a:t>Kandidat, ki je kot materni jezik izbral laponski jezik, piše le esej.</a:t>
            </a:r>
          </a:p>
        </p:txBody>
      </p:sp>
    </p:spTree>
    <p:extLst>
      <p:ext uri="{BB962C8B-B14F-4D97-AF65-F5344CB8AC3E}">
        <p14:creationId xmlns:p14="http://schemas.microsoft.com/office/powerpoint/2010/main" val="18913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oks_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38CC8E7-FDCB-414B-9CBA-05297C8120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Predstavitev z motivom kupa knjig v modri barvi (širokozaslonska)</Template>
  <TotalTime>0</TotalTime>
  <Words>673</Words>
  <Application>Microsoft Office PowerPoint</Application>
  <PresentationFormat>Po meri</PresentationFormat>
  <Paragraphs>46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6" baseType="lpstr">
      <vt:lpstr>Arial</vt:lpstr>
      <vt:lpstr>Calibri</vt:lpstr>
      <vt:lpstr>Century Gothic</vt:lpstr>
      <vt:lpstr>Books_16x9</vt:lpstr>
      <vt:lpstr>  Uporaba IKT za izboljšanje učenja in motiviranja dijakov Izobraževaje na Finskem (Oulu) 18. – 24. 11. 2018</vt:lpstr>
      <vt:lpstr>Zakaj na Finsko?</vt:lpstr>
      <vt:lpstr>Predstavitev udeležencev na izobraževanju</vt:lpstr>
      <vt:lpstr>PowerPointova predstavitev</vt:lpstr>
      <vt:lpstr>PowerPointova predstavitev</vt:lpstr>
      <vt:lpstr>PowerPointova predstavitev</vt:lpstr>
      <vt:lpstr>PowerPointova predstavitev</vt:lpstr>
      <vt:lpstr>Uporaba aplikacij pri pouku</vt:lpstr>
      <vt:lpstr>Digitalizacija mature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2018-12-15T18:06:08Z</dcterms:created>
  <dcterms:modified xsi:type="dcterms:W3CDTF">2018-12-19T19:54:53Z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TC027879409991</vt:lpwstr>
  </property>
</Properties>
</file>